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7" r:id="rId2"/>
  </p:sldIdLst>
  <p:sldSz cx="9144000" cy="6858000" type="screen4x3"/>
  <p:notesSz cx="9801225" cy="1435735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400" b="1" kern="1200">
        <a:solidFill>
          <a:schemeClr val="tx1"/>
        </a:solidFill>
        <a:latin typeface="Lucida Sans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1400" b="1" kern="1200">
        <a:solidFill>
          <a:schemeClr val="tx1"/>
        </a:solidFill>
        <a:latin typeface="Lucida Sans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1400" b="1" kern="1200">
        <a:solidFill>
          <a:schemeClr val="tx1"/>
        </a:solidFill>
        <a:latin typeface="Lucida Sans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1400" b="1" kern="1200">
        <a:solidFill>
          <a:schemeClr val="tx1"/>
        </a:solidFill>
        <a:latin typeface="Lucida Sans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1400" b="1" kern="1200">
        <a:solidFill>
          <a:schemeClr val="tx1"/>
        </a:solidFill>
        <a:latin typeface="Lucida Sans" pitchFamily="34" charset="0"/>
        <a:ea typeface="+mn-ea"/>
        <a:cs typeface="Arial" charset="0"/>
      </a:defRPr>
    </a:lvl5pPr>
    <a:lvl6pPr marL="2286000" algn="l" defTabSz="914400" rtl="0" eaLnBrk="1" latinLnBrk="0" hangingPunct="1">
      <a:defRPr sz="1400" b="1" kern="1200">
        <a:solidFill>
          <a:schemeClr val="tx1"/>
        </a:solidFill>
        <a:latin typeface="Lucida Sans" pitchFamily="34" charset="0"/>
        <a:ea typeface="+mn-ea"/>
        <a:cs typeface="Arial" charset="0"/>
      </a:defRPr>
    </a:lvl6pPr>
    <a:lvl7pPr marL="2743200" algn="l" defTabSz="914400" rtl="0" eaLnBrk="1" latinLnBrk="0" hangingPunct="1">
      <a:defRPr sz="1400" b="1" kern="1200">
        <a:solidFill>
          <a:schemeClr val="tx1"/>
        </a:solidFill>
        <a:latin typeface="Lucida Sans" pitchFamily="34" charset="0"/>
        <a:ea typeface="+mn-ea"/>
        <a:cs typeface="Arial" charset="0"/>
      </a:defRPr>
    </a:lvl7pPr>
    <a:lvl8pPr marL="3200400" algn="l" defTabSz="914400" rtl="0" eaLnBrk="1" latinLnBrk="0" hangingPunct="1">
      <a:defRPr sz="1400" b="1" kern="1200">
        <a:solidFill>
          <a:schemeClr val="tx1"/>
        </a:solidFill>
        <a:latin typeface="Lucida Sans" pitchFamily="34" charset="0"/>
        <a:ea typeface="+mn-ea"/>
        <a:cs typeface="Arial" charset="0"/>
      </a:defRPr>
    </a:lvl8pPr>
    <a:lvl9pPr marL="3657600" algn="l" defTabSz="914400" rtl="0" eaLnBrk="1" latinLnBrk="0" hangingPunct="1">
      <a:defRPr sz="1400" b="1" kern="1200">
        <a:solidFill>
          <a:schemeClr val="tx1"/>
        </a:solidFill>
        <a:latin typeface="Lucida Sans" pitchFamily="34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BC785"/>
    <a:srgbClr val="C60C30"/>
    <a:srgbClr val="6E7645"/>
    <a:srgbClr val="51626F"/>
    <a:srgbClr val="0098C3"/>
    <a:srgbClr val="6A4061"/>
    <a:srgbClr val="949D9E"/>
    <a:srgbClr val="9B6E51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2" autoAdjust="0"/>
    <p:restoredTop sz="94146" autoAdjust="0"/>
  </p:normalViewPr>
  <p:slideViewPr>
    <p:cSldViewPr>
      <p:cViewPr varScale="1">
        <p:scale>
          <a:sx n="99" d="100"/>
          <a:sy n="99" d="100"/>
        </p:scale>
        <p:origin x="-312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246563" cy="7175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551488" y="0"/>
            <a:ext cx="4248150" cy="7175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01AC3F90-769E-4335-B13C-2043F2A079A7}" type="datetimeFigureOut">
              <a:rPr lang="en-US"/>
              <a:pPr>
                <a:defRPr/>
              </a:pPr>
              <a:t>8/26/2011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11275" y="1076325"/>
            <a:ext cx="7178675" cy="53848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GB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79488" y="6819900"/>
            <a:ext cx="7842250" cy="64611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GB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13636625"/>
            <a:ext cx="4246563" cy="7175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551488" y="13636625"/>
            <a:ext cx="4248150" cy="7175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571455FF-6F33-41FF-B999-DE2E7E5C613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F5B0FC-49A4-447D-8A9A-18BC9B18F935}" type="datetimeFigureOut">
              <a:rPr lang="en-US"/>
              <a:pPr>
                <a:defRPr/>
              </a:pPr>
              <a:t>8/26/2011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AEE795-365D-42E6-A0FE-292FE55224C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5D7BB5-004A-429F-A98F-649167F54BDB}" type="datetimeFigureOut">
              <a:rPr lang="en-US"/>
              <a:pPr>
                <a:defRPr/>
              </a:pPr>
              <a:t>8/26/2011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16DC90-95D1-4924-8007-413B9D53BD5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BD8D26-657B-46DB-AE20-93AA61F15EAF}" type="datetimeFigureOut">
              <a:rPr lang="en-US"/>
              <a:pPr>
                <a:defRPr/>
              </a:pPr>
              <a:t>8/26/2011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C8AFC4-0CEF-48B8-AA22-E18A115967D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6FFA10-E3EC-4175-9E86-B290D8433A35}" type="datetimeFigureOut">
              <a:rPr lang="en-US"/>
              <a:pPr>
                <a:defRPr/>
              </a:pPr>
              <a:t>8/26/2011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AA7741-FAB8-4806-A2EE-A60D34A77EB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07625A-482D-4B44-B126-986BD12DF306}" type="datetimeFigureOut">
              <a:rPr lang="en-US"/>
              <a:pPr>
                <a:defRPr/>
              </a:pPr>
              <a:t>8/26/2011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8EC102-629F-44BD-B275-5DB42753BEA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966E5E-40B8-4806-B4FF-A12435779954}" type="datetimeFigureOut">
              <a:rPr lang="en-US"/>
              <a:pPr>
                <a:defRPr/>
              </a:pPr>
              <a:t>8/26/2011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9CFFBA-7700-482B-8F4F-6504BE6289F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5E0DA4-3C62-40A6-B84D-96C73F53EB24}" type="datetimeFigureOut">
              <a:rPr lang="en-US"/>
              <a:pPr>
                <a:defRPr/>
              </a:pPr>
              <a:t>8/26/2011</a:t>
            </a:fld>
            <a:endParaRPr lang="en-GB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9BCE5B-2307-48F6-AE9D-20AF7D8E83C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151D3F-D196-4A3C-AC66-9C9F7574449C}" type="datetimeFigureOut">
              <a:rPr lang="en-US"/>
              <a:pPr>
                <a:defRPr/>
              </a:pPr>
              <a:t>8/26/2011</a:t>
            </a:fld>
            <a:endParaRPr lang="en-GB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241BBB-DE30-4372-8FF4-C7DFD1CA744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6C4660-0B1B-4FC0-8414-B3448D1DA34A}" type="datetimeFigureOut">
              <a:rPr lang="en-US"/>
              <a:pPr>
                <a:defRPr/>
              </a:pPr>
              <a:t>8/26/2011</a:t>
            </a:fld>
            <a:endParaRPr lang="en-GB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6DB388-B322-4B28-82D5-0CB0F8EBE0A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469840-64F0-45E3-B452-3E6A45508406}" type="datetimeFigureOut">
              <a:rPr lang="en-US"/>
              <a:pPr>
                <a:defRPr/>
              </a:pPr>
              <a:t>8/26/2011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9612A4-5A73-450E-8BDE-E2465FD2001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B551BF-24C9-467D-9711-162118D9C78F}" type="datetimeFigureOut">
              <a:rPr lang="en-US"/>
              <a:pPr>
                <a:defRPr/>
              </a:pPr>
              <a:t>8/26/2011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BFDB58-34DA-455E-982B-84C0AD29332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GB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b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E6164DB4-9661-409D-9056-5F4D21BD8C37}" type="datetimeFigureOut">
              <a:rPr lang="en-US"/>
              <a:pPr>
                <a:defRPr/>
              </a:pPr>
              <a:t>8/26/2011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b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b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95D6491D-E70E-4BB3-80B3-65BF865003D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2"/>
          <p:cNvSpPr>
            <a:spLocks noGrp="1"/>
          </p:cNvSpPr>
          <p:nvPr>
            <p:ph type="title"/>
          </p:nvPr>
        </p:nvSpPr>
        <p:spPr>
          <a:xfrm>
            <a:off x="-357222" y="214290"/>
            <a:ext cx="7704138" cy="1143000"/>
          </a:xfrm>
        </p:spPr>
        <p:txBody>
          <a:bodyPr/>
          <a:lstStyle/>
          <a:p>
            <a:r>
              <a:rPr lang="en-GB" sz="4000" dirty="0" smtClean="0">
                <a:solidFill>
                  <a:srgbClr val="005C84"/>
                </a:solidFill>
                <a:latin typeface="Georgia" pitchFamily="18" charset="0"/>
              </a:rPr>
              <a:t>Developmental Psychologists</a:t>
            </a:r>
          </a:p>
        </p:txBody>
      </p:sp>
      <p:sp>
        <p:nvSpPr>
          <p:cNvPr id="20482" name="Rectangle 3"/>
          <p:cNvSpPr>
            <a:spLocks noGrp="1"/>
          </p:cNvSpPr>
          <p:nvPr>
            <p:ph type="body" idx="1"/>
          </p:nvPr>
        </p:nvSpPr>
        <p:spPr>
          <a:xfrm>
            <a:off x="250825" y="1628775"/>
            <a:ext cx="2890838" cy="7493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spcBef>
                <a:spcPct val="50000"/>
              </a:spcBef>
              <a:buFontTx/>
              <a:buNone/>
            </a:pPr>
            <a:endParaRPr lang="en-GB" sz="2200" b="1" smtClean="0">
              <a:solidFill>
                <a:srgbClr val="DD4814"/>
              </a:solidFill>
              <a:latin typeface="Lucida Sans" pitchFamily="34" charset="0"/>
            </a:endParaRPr>
          </a:p>
          <a:p>
            <a:pPr>
              <a:lnSpc>
                <a:spcPct val="80000"/>
              </a:lnSpc>
              <a:buFont typeface="Arial" charset="0"/>
              <a:buNone/>
            </a:pPr>
            <a:endParaRPr lang="en-GB" sz="2200" smtClean="0">
              <a:latin typeface="Lucida Sans" pitchFamily="34" charset="0"/>
            </a:endParaRPr>
          </a:p>
        </p:txBody>
      </p:sp>
      <p:pic>
        <p:nvPicPr>
          <p:cNvPr id="20483" name="Content Placeholder 5" descr="black_trans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04025" y="188913"/>
            <a:ext cx="2160588" cy="468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484" name="Text Box 5"/>
          <p:cNvSpPr txBox="1">
            <a:spLocks noChangeArrowheads="1"/>
          </p:cNvSpPr>
          <p:nvPr/>
        </p:nvSpPr>
        <p:spPr bwMode="auto">
          <a:xfrm>
            <a:off x="179388" y="1268413"/>
            <a:ext cx="7993062" cy="1217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1800">
                <a:solidFill>
                  <a:srgbClr val="DD4814"/>
                </a:solidFill>
              </a:rPr>
              <a:t>What would I do?</a:t>
            </a:r>
          </a:p>
          <a:p>
            <a:pPr>
              <a:spcBef>
                <a:spcPct val="50000"/>
              </a:spcBef>
            </a:pPr>
            <a:r>
              <a:rPr lang="en-GB" b="0"/>
              <a:t>Study how humans undergo changes socially, cognitively and physiologically.</a:t>
            </a:r>
          </a:p>
          <a:p>
            <a:pPr>
              <a:spcBef>
                <a:spcPct val="50000"/>
              </a:spcBef>
            </a:pPr>
            <a:r>
              <a:rPr lang="en-GB" b="0"/>
              <a:t>Look at the interplay between genetics and environmental factors in determining individual personality.</a:t>
            </a:r>
          </a:p>
        </p:txBody>
      </p:sp>
      <p:pic>
        <p:nvPicPr>
          <p:cNvPr id="20485" name="Picture 9" descr="girls - developmental2.bmp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94013" y="3500438"/>
            <a:ext cx="6249987" cy="3357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486" name="Rectangle 6"/>
          <p:cNvSpPr>
            <a:spLocks/>
          </p:cNvSpPr>
          <p:nvPr/>
        </p:nvSpPr>
        <p:spPr bwMode="auto">
          <a:xfrm>
            <a:off x="142875" y="2714625"/>
            <a:ext cx="6572250" cy="749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>
              <a:spcBef>
                <a:spcPct val="50000"/>
              </a:spcBef>
            </a:pPr>
            <a:r>
              <a:rPr lang="en-GB" sz="1800">
                <a:solidFill>
                  <a:srgbClr val="DD4814"/>
                </a:solidFill>
              </a:rPr>
              <a:t>How do I become one?</a:t>
            </a:r>
          </a:p>
          <a:p>
            <a:pPr marL="609600" indent="-609600">
              <a:spcBef>
                <a:spcPct val="50000"/>
              </a:spcBef>
            </a:pPr>
            <a:r>
              <a:rPr lang="en-GB" b="0"/>
              <a:t>At least an upper second class degree</a:t>
            </a:r>
          </a:p>
          <a:p>
            <a:pPr marL="609600" indent="-609600" eaLnBrk="0" hangingPunct="0">
              <a:spcBef>
                <a:spcPct val="20000"/>
              </a:spcBef>
              <a:buFont typeface="Arial" charset="0"/>
              <a:buNone/>
            </a:pPr>
            <a:r>
              <a:rPr lang="en-GB" b="0"/>
              <a:t>A PhD in the area of Developmental Psychology</a:t>
            </a:r>
          </a:p>
        </p:txBody>
      </p:sp>
      <p:sp>
        <p:nvSpPr>
          <p:cNvPr id="20487" name="Text Box 13"/>
          <p:cNvSpPr txBox="1">
            <a:spLocks noChangeArrowheads="1"/>
          </p:cNvSpPr>
          <p:nvPr/>
        </p:nvSpPr>
        <p:spPr bwMode="auto">
          <a:xfrm>
            <a:off x="142875" y="3929063"/>
            <a:ext cx="3321050" cy="2154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1800">
                <a:solidFill>
                  <a:srgbClr val="DD4814"/>
                </a:solidFill>
              </a:rPr>
              <a:t>Where can I obtain relevant experience?</a:t>
            </a:r>
          </a:p>
          <a:p>
            <a:pPr>
              <a:spcBef>
                <a:spcPct val="50000"/>
              </a:spcBef>
            </a:pPr>
            <a:r>
              <a:rPr lang="en-GB" b="0"/>
              <a:t>Volunteering in schools</a:t>
            </a:r>
          </a:p>
          <a:p>
            <a:pPr>
              <a:spcBef>
                <a:spcPct val="50000"/>
              </a:spcBef>
            </a:pPr>
            <a:r>
              <a:rPr lang="en-GB" b="0"/>
              <a:t>Special Education Needs Volunteer</a:t>
            </a:r>
          </a:p>
          <a:p>
            <a:pPr>
              <a:spcBef>
                <a:spcPct val="50000"/>
              </a:spcBef>
            </a:pPr>
            <a:r>
              <a:rPr lang="en-GB" b="0"/>
              <a:t>Social work</a:t>
            </a:r>
          </a:p>
          <a:p>
            <a:pPr>
              <a:spcBef>
                <a:spcPct val="50000"/>
              </a:spcBef>
            </a:pPr>
            <a:r>
              <a:rPr lang="en-GB" b="0"/>
              <a:t>Volunteer nursery or play scheme worker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7477</TotalTime>
  <Words>75</Words>
  <Application>Microsoft Office PowerPoint</Application>
  <PresentationFormat>On-screen Show (4:3)</PresentationFormat>
  <Paragraphs>12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Developmental Psychologists</vt:lpstr>
    </vt:vector>
  </TitlesOfParts>
  <Company>University of Southampton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Forensic Psychology</dc:title>
  <dc:creator>cb27g09</dc:creator>
  <cp:lastModifiedBy>cb27g09</cp:lastModifiedBy>
  <cp:revision>307</cp:revision>
  <dcterms:created xsi:type="dcterms:W3CDTF">2011-07-19T10:22:12Z</dcterms:created>
  <dcterms:modified xsi:type="dcterms:W3CDTF">2011-08-26T09:34:18Z</dcterms:modified>
</cp:coreProperties>
</file>